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157"/>
          <a:stretch>
            <a:fillRect/>
          </a:stretch>
        </p:blipFill>
        <p:spPr bwMode="auto">
          <a:xfrm>
            <a:off x="0" y="0"/>
            <a:ext cx="23399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268538" y="33337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cs-CZ" altLang="cs-CZ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11188" y="6092825"/>
            <a:ext cx="7921625" cy="0"/>
          </a:xfrm>
          <a:prstGeom prst="line">
            <a:avLst/>
          </a:prstGeom>
          <a:noFill/>
          <a:ln w="12700">
            <a:solidFill>
              <a:srgbClr val="00415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1844675"/>
            <a:ext cx="7273925" cy="433388"/>
          </a:xfrm>
        </p:spPr>
        <p:txBody>
          <a:bodyPr lIns="0" tIns="0" rIns="0" bIns="0" anchor="t"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420938"/>
            <a:ext cx="7273925" cy="100806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258888" y="3357563"/>
            <a:ext cx="727392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00415A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811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FE275-FC57-4147-AC99-20C924C1D9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5713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77038" y="363538"/>
            <a:ext cx="1838325" cy="5513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58888" y="363538"/>
            <a:ext cx="5365750" cy="5513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35491-A667-4703-AB19-77AAB7DFB3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8893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45116-5111-4766-9527-289B7A3650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256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80E39-D63E-4D6C-AB95-B812D2A3AE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5842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58888" y="1916113"/>
            <a:ext cx="3560762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72050" y="1916113"/>
            <a:ext cx="3560763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96317-B2E9-4071-93AD-2AF67C75AF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4341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D6A76-E7A5-49E3-9C12-EC9B42503B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7095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A01B1-DDFF-47FC-9573-A0F292E380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270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6CD34-D2DB-44C8-99BA-3CBA5B2C84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837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9E436-0307-4738-BEA0-6DD676717E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024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4452C-29EE-49F7-81FA-12ED67DE97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647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38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5875" y="363538"/>
            <a:ext cx="6059488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916113"/>
            <a:ext cx="7273925" cy="396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23728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69B4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63A60B-C4EC-4E26-9F80-A46B1DC992D5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11188" y="6092825"/>
            <a:ext cx="7921625" cy="0"/>
          </a:xfrm>
          <a:prstGeom prst="line">
            <a:avLst/>
          </a:prstGeom>
          <a:noFill/>
          <a:ln w="12700">
            <a:solidFill>
              <a:srgbClr val="00415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667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9pPr>
    </p:titleStyle>
    <p:bodyStyle>
      <a:lvl1pPr marL="174625" indent="-174625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415A"/>
          </a:solidFill>
          <a:latin typeface="+mn-lt"/>
          <a:ea typeface="+mn-ea"/>
          <a:cs typeface="+mn-cs"/>
        </a:defRPr>
      </a:lvl1pPr>
      <a:lvl2pPr marL="719138" indent="-18097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415A"/>
          </a:solidFill>
          <a:latin typeface="+mn-lt"/>
        </a:defRPr>
      </a:lvl2pPr>
      <a:lvl3pPr marL="1165225" indent="-161925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15A"/>
          </a:solidFill>
          <a:latin typeface="+mn-lt"/>
        </a:defRPr>
      </a:lvl3pPr>
      <a:lvl4pPr marL="1611313" indent="-179388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415A"/>
          </a:solidFill>
          <a:latin typeface="+mn-lt"/>
        </a:defRPr>
      </a:lvl4pPr>
      <a:lvl5pPr marL="2057400" indent="-217488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415A"/>
          </a:solidFill>
          <a:latin typeface="+mn-lt"/>
        </a:defRPr>
      </a:lvl5pPr>
      <a:lvl6pPr marL="2514600" indent="-217488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415A"/>
          </a:solidFill>
          <a:latin typeface="+mn-lt"/>
        </a:defRPr>
      </a:lvl6pPr>
      <a:lvl7pPr marL="2971800" indent="-217488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415A"/>
          </a:solidFill>
          <a:latin typeface="+mn-lt"/>
        </a:defRPr>
      </a:lvl7pPr>
      <a:lvl8pPr marL="3429000" indent="-217488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415A"/>
          </a:solidFill>
          <a:latin typeface="+mn-lt"/>
        </a:defRPr>
      </a:lvl8pPr>
      <a:lvl9pPr marL="3886200" indent="-217488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415A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2020.cz/" TargetMode="External"/><Relationship Id="rId2" Type="http://schemas.openxmlformats.org/officeDocument/2006/relationships/hyperlink" Target="mailto:cejkova@tc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2100" dirty="0" smtClean="0"/>
              <a:t>HORIZON 2020 - s</a:t>
            </a:r>
            <a:r>
              <a:rPr lang="cs-CZ" sz="2100" dirty="0"/>
              <a:t>polečenská výzva 5</a:t>
            </a:r>
            <a:br>
              <a:rPr lang="cs-CZ" sz="2100" dirty="0"/>
            </a:br>
            <a:r>
              <a:rPr lang="cs-CZ" sz="2100" dirty="0">
                <a:solidFill>
                  <a:srgbClr val="C00000"/>
                </a:solidFill>
              </a:rPr>
              <a:t>Ochrana klimatu, životní prostředí, účinné využívání zdrojů, </a:t>
            </a:r>
            <a:r>
              <a:rPr lang="cs-CZ" sz="2100" dirty="0" smtClean="0">
                <a:solidFill>
                  <a:srgbClr val="C00000"/>
                </a:solidFill>
              </a:rPr>
              <a:t>suroviny</a:t>
            </a:r>
            <a:endParaRPr lang="cs-CZ" sz="21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28800"/>
            <a:ext cx="8352928" cy="4392488"/>
          </a:xfrm>
        </p:spPr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300"/>
              </a:spcAft>
              <a:buNone/>
            </a:pPr>
            <a:r>
              <a:rPr lang="cs-CZ" b="1" dirty="0" smtClean="0">
                <a:solidFill>
                  <a:srgbClr val="0070C0"/>
                </a:solidFill>
              </a:rPr>
              <a:t>Témata </a:t>
            </a:r>
            <a:r>
              <a:rPr lang="cs-CZ" b="1" dirty="0">
                <a:solidFill>
                  <a:srgbClr val="0070C0"/>
                </a:solidFill>
              </a:rPr>
              <a:t>zaměřená na města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i="1" kern="1200" dirty="0" smtClean="0">
                <a:solidFill>
                  <a:srgbClr val="006600"/>
                </a:solidFill>
              </a:rPr>
              <a:t>Innovative </a:t>
            </a:r>
            <a:r>
              <a:rPr lang="en-US" i="1" kern="1200" dirty="0">
                <a:solidFill>
                  <a:srgbClr val="006600"/>
                </a:solidFill>
              </a:rPr>
              <a:t>nature-based solutions for </a:t>
            </a:r>
            <a:r>
              <a:rPr lang="en-US" b="1" i="1" kern="1200" dirty="0">
                <a:solidFill>
                  <a:srgbClr val="006600"/>
                </a:solidFill>
              </a:rPr>
              <a:t>carbon neutral cities </a:t>
            </a:r>
            <a:r>
              <a:rPr lang="en-US" i="1" kern="1200" dirty="0">
                <a:solidFill>
                  <a:srgbClr val="006600"/>
                </a:solidFill>
              </a:rPr>
              <a:t>and improved </a:t>
            </a:r>
            <a:r>
              <a:rPr lang="en-US" b="1" i="1" kern="1200" dirty="0">
                <a:solidFill>
                  <a:srgbClr val="006600"/>
                </a:solidFill>
              </a:rPr>
              <a:t>air quality </a:t>
            </a:r>
            <a:r>
              <a:rPr lang="cs-CZ" kern="1200" dirty="0">
                <a:solidFill>
                  <a:srgbClr val="002060"/>
                </a:solidFill>
              </a:rPr>
              <a:t>(» min. 4 města z různých MS/AC » indikátory, monitoring, šíření výsledků); inovační akce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cs-CZ" sz="1600" kern="1200" dirty="0">
              <a:solidFill>
                <a:srgbClr val="008A3E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i="1" kern="1200" dirty="0">
                <a:solidFill>
                  <a:srgbClr val="006600"/>
                </a:solidFill>
                <a:ea typeface="Verdana"/>
                <a:cs typeface="Verdana"/>
              </a:rPr>
              <a:t>Strengthening international collaboration: Enhanced </a:t>
            </a:r>
            <a:r>
              <a:rPr lang="en-US" b="1" i="1" kern="1200" dirty="0">
                <a:solidFill>
                  <a:srgbClr val="006600"/>
                </a:solidFill>
                <a:ea typeface="Verdana"/>
                <a:cs typeface="Verdana"/>
              </a:rPr>
              <a:t>natural treatment solutions for water security </a:t>
            </a:r>
            <a:r>
              <a:rPr lang="en-US" i="1" kern="1200" dirty="0">
                <a:solidFill>
                  <a:srgbClr val="006600"/>
                </a:solidFill>
                <a:ea typeface="Verdana"/>
                <a:cs typeface="Verdana"/>
              </a:rPr>
              <a:t>and ecological quality in cities</a:t>
            </a:r>
            <a:r>
              <a:rPr lang="cs-CZ" i="1" kern="1200" dirty="0">
                <a:solidFill>
                  <a:srgbClr val="006600"/>
                </a:solidFill>
                <a:ea typeface="Verdana"/>
                <a:cs typeface="Verdana"/>
              </a:rPr>
              <a:t> </a:t>
            </a:r>
            <a:r>
              <a:rPr lang="cs-CZ" kern="1200" dirty="0" smtClean="0">
                <a:solidFill>
                  <a:srgbClr val="002060"/>
                </a:solidFill>
                <a:ea typeface="Verdana"/>
                <a:cs typeface="Verdana"/>
              </a:rPr>
              <a:t>(</a:t>
            </a:r>
            <a:r>
              <a:rPr lang="cs-CZ" kern="1200" dirty="0">
                <a:solidFill>
                  <a:srgbClr val="002060"/>
                </a:solidFill>
              </a:rPr>
              <a:t>(» min. </a:t>
            </a:r>
            <a:r>
              <a:rPr lang="cs-CZ" kern="1200" dirty="0" smtClean="0">
                <a:solidFill>
                  <a:srgbClr val="002060"/>
                </a:solidFill>
              </a:rPr>
              <a:t>3 </a:t>
            </a:r>
            <a:r>
              <a:rPr lang="cs-CZ" kern="1200" dirty="0">
                <a:solidFill>
                  <a:srgbClr val="002060"/>
                </a:solidFill>
              </a:rPr>
              <a:t>města z různých MS/AC </a:t>
            </a:r>
            <a:r>
              <a:rPr lang="cs-CZ" kern="1200" dirty="0" smtClean="0">
                <a:solidFill>
                  <a:srgbClr val="002060"/>
                </a:solidFill>
              </a:rPr>
              <a:t>» </a:t>
            </a:r>
            <a:r>
              <a:rPr lang="cs-CZ" kern="1200" dirty="0" smtClean="0">
                <a:solidFill>
                  <a:srgbClr val="002060"/>
                </a:solidFill>
                <a:ea typeface="Verdana"/>
                <a:cs typeface="Verdana"/>
              </a:rPr>
              <a:t>pilotní akce, integrace řešení do městského vodního cyklu ); </a:t>
            </a:r>
            <a:r>
              <a:rPr lang="cs-CZ" kern="1200" dirty="0">
                <a:solidFill>
                  <a:srgbClr val="002060"/>
                </a:solidFill>
                <a:ea typeface="Verdana"/>
                <a:cs typeface="Verdana"/>
              </a:rPr>
              <a:t>výzkumná a inovační akce</a:t>
            </a:r>
          </a:p>
          <a:p>
            <a:pPr marL="0" lvl="2" indent="0">
              <a:spcBef>
                <a:spcPts val="300"/>
              </a:spcBef>
              <a:spcAft>
                <a:spcPts val="300"/>
              </a:spcAft>
              <a:buNone/>
            </a:pPr>
            <a:endParaRPr lang="cs-CZ" sz="1000" b="1" dirty="0" smtClean="0">
              <a:solidFill>
                <a:srgbClr val="0070C0"/>
              </a:solidFill>
            </a:endParaRPr>
          </a:p>
          <a:p>
            <a:pPr marL="0" lvl="2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800" b="1" dirty="0" smtClean="0">
                <a:solidFill>
                  <a:srgbClr val="0070C0"/>
                </a:solidFill>
              </a:rPr>
              <a:t>Uzávěrka</a:t>
            </a:r>
            <a:endParaRPr lang="cs-CZ" sz="1800" dirty="0">
              <a:solidFill>
                <a:srgbClr val="0070C0"/>
              </a:solidFill>
            </a:endParaRPr>
          </a:p>
          <a:p>
            <a:pPr marL="0" lvl="2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b="1" dirty="0" smtClean="0">
                <a:solidFill>
                  <a:srgbClr val="002060"/>
                </a:solidFill>
              </a:rPr>
              <a:t>13.2.2020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>
                <a:solidFill>
                  <a:srgbClr val="002060"/>
                </a:solidFill>
              </a:rPr>
              <a:t>(1. stupeň), 3.9.2020 (2. stupeň)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cs-CZ" i="1" kern="1200" dirty="0">
              <a:solidFill>
                <a:srgbClr val="002060"/>
              </a:solidFill>
              <a:latin typeface="+mj-lt"/>
              <a:ea typeface="Verdana"/>
              <a:cs typeface="Verdana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kern="1200" dirty="0" smtClean="0">
                <a:solidFill>
                  <a:srgbClr val="0070C0"/>
                </a:solidFill>
                <a:latin typeface="+mj-lt"/>
                <a:ea typeface="Verdana"/>
                <a:cs typeface="Verdana"/>
              </a:rPr>
              <a:t>Informace</a:t>
            </a:r>
            <a:endParaRPr lang="cs-CZ" b="1" dirty="0">
              <a:solidFill>
                <a:srgbClr val="0070C0"/>
              </a:solidFill>
              <a:latin typeface="+mj-lt"/>
            </a:endParaRPr>
          </a:p>
          <a:p>
            <a:pPr marL="0" indent="0">
              <a:buNone/>
            </a:pPr>
            <a:r>
              <a:rPr lang="cs-CZ" dirty="0"/>
              <a:t>Jana Čejková - </a:t>
            </a:r>
            <a:r>
              <a:rPr lang="cs-CZ" dirty="0">
                <a:hlinkClick r:id="rId2"/>
              </a:rPr>
              <a:t>cejkova@tc.cz</a:t>
            </a:r>
            <a:r>
              <a:rPr lang="cs-CZ" dirty="0"/>
              <a:t> </a:t>
            </a:r>
            <a:r>
              <a:rPr lang="cs-CZ" dirty="0" smtClean="0"/>
              <a:t>; </a:t>
            </a:r>
            <a:r>
              <a:rPr lang="cs-CZ" b="0" dirty="0" smtClean="0">
                <a:hlinkClick r:id="rId3"/>
              </a:rPr>
              <a:t>www.h2020.cz</a:t>
            </a:r>
            <a:endParaRPr lang="cs-CZ" b="0" dirty="0" smtClean="0"/>
          </a:p>
        </p:txBody>
      </p:sp>
    </p:spTree>
    <p:extLst>
      <p:ext uri="{BB962C8B-B14F-4D97-AF65-F5344CB8AC3E}">
        <p14:creationId xmlns:p14="http://schemas.microsoft.com/office/powerpoint/2010/main" val="198802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C-prezentace CZ (2)">
  <a:themeElements>
    <a:clrScheme name="TC-prezentace CZ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C-prezentace CZ (2)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C-prezentace CZ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-prezentace CZ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-prezentace CZ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-prezentace CZ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-prezentace CZ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-prezentace CZ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98</Words>
  <Application>Microsoft Office PowerPoint</Application>
  <PresentationFormat>Předvádění na obrazovce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TC-prezentace CZ (2)</vt:lpstr>
      <vt:lpstr>HORIZON 2020 - společenská výzva 5 Ochrana klimatu, životní prostředí, účinné využívání zdrojů, suroviny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HORIZON 2020 - společenská výzva 5 Ochrana klimatu, životní prostředí, účinné využívání zdrojů, suroviny</dc:title>
  <dc:creator>Cejkova</dc:creator>
  <cp:lastModifiedBy>Cejkova</cp:lastModifiedBy>
  <cp:revision>7</cp:revision>
  <dcterms:created xsi:type="dcterms:W3CDTF">2019-04-09T18:55:43Z</dcterms:created>
  <dcterms:modified xsi:type="dcterms:W3CDTF">2019-04-10T06:50:52Z</dcterms:modified>
</cp:coreProperties>
</file>